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86" r:id="rId7"/>
    <p:sldId id="290" r:id="rId8"/>
    <p:sldId id="291" r:id="rId9"/>
    <p:sldId id="287" r:id="rId10"/>
    <p:sldId id="279" r:id="rId11"/>
    <p:sldId id="294" r:id="rId12"/>
    <p:sldId id="258" r:id="rId13"/>
    <p:sldId id="292" r:id="rId14"/>
    <p:sldId id="288" r:id="rId15"/>
    <p:sldId id="293" r:id="rId16"/>
    <p:sldId id="289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655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02-Dec-24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02-Dec-24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85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901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41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78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45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92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096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07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316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jpg"/><Relationship Id="rId7" Type="http://schemas.openxmlformats.org/officeDocument/2006/relationships/hyperlink" Target="https://svgsilh.com/image/295293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hyperlink" Target="https://pixabay.com/en/mathematics-formula-physics-school-989119/" TargetMode="External"/><Relationship Id="rId9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hyperlink" Target="https://en.wikipedia.org/wiki/We_Connect" TargetMode="External"/><Relationship Id="rId12" Type="http://schemas.openxmlformats.org/officeDocument/2006/relationships/hyperlink" Target="https://ar.inspiredpencil.com/pictures-2023/car-gearbox-desig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g"/><Relationship Id="rId11" Type="http://schemas.openxmlformats.org/officeDocument/2006/relationships/image" Target="../media/image35.jpg"/><Relationship Id="rId5" Type="http://schemas.openxmlformats.org/officeDocument/2006/relationships/hyperlink" Target="https://svgsilh.com/image/295293.html" TargetMode="External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hyperlink" Target="https://azonnalelviheto.vwh.hu/result-list?mg=37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hyperlink" Target="https://www.reddit.com/r/bookhaul/comments/vpikty/everyman_library_modern_library_everyman_library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/>
              <a:t>Gödel</a:t>
            </a:r>
            <a:r>
              <a:rPr lang="bs-Latn-BA" dirty="0"/>
              <a:t>-ov argument protiv jake umjetne inteligencije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CEB2826C-C04F-41D4-9894-7D54E44769F5}"/>
              </a:ext>
            </a:extLst>
          </p:cNvPr>
          <p:cNvSpPr/>
          <p:nvPr/>
        </p:nvSpPr>
        <p:spPr>
          <a:xfrm>
            <a:off x="1545431" y="3563471"/>
            <a:ext cx="2576173" cy="257054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9DD4FED-C43E-4796-B86F-8B0CCFEBD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792512" y="1080581"/>
            <a:ext cx="1025718" cy="128459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46A4C13-59D1-45A9-B9BA-24850ED571F4}"/>
              </a:ext>
            </a:extLst>
          </p:cNvPr>
          <p:cNvSpPr/>
          <p:nvPr/>
        </p:nvSpPr>
        <p:spPr>
          <a:xfrm>
            <a:off x="5531224" y="811086"/>
            <a:ext cx="2237908" cy="21336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5593B8-22FE-418C-AAB3-092534A536FB}"/>
              </a:ext>
            </a:extLst>
          </p:cNvPr>
          <p:cNvSpPr txBox="1"/>
          <p:nvPr/>
        </p:nvSpPr>
        <p:spPr>
          <a:xfrm>
            <a:off x="5531224" y="282203"/>
            <a:ext cx="356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5400" b="1" dirty="0"/>
              <a:t>F</a:t>
            </a:r>
            <a:endParaRPr lang="en-US" sz="5400" b="1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E4C793A-3FA6-4F52-A928-BB5D6836F8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312989" y="4248198"/>
            <a:ext cx="959046" cy="12010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0CE9B6-7642-446B-AF55-A43DF2373AE8}"/>
              </a:ext>
            </a:extLst>
          </p:cNvPr>
          <p:cNvSpPr txBox="1"/>
          <p:nvPr/>
        </p:nvSpPr>
        <p:spPr>
          <a:xfrm>
            <a:off x="1673626" y="2967335"/>
            <a:ext cx="846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5400" b="1" dirty="0"/>
              <a:t>F‘</a:t>
            </a:r>
            <a:endParaRPr lang="en-US" sz="5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AD52A9-E3EA-496A-BF76-ED4A583541F2}"/>
              </a:ext>
            </a:extLst>
          </p:cNvPr>
          <p:cNvSpPr txBox="1"/>
          <p:nvPr/>
        </p:nvSpPr>
        <p:spPr>
          <a:xfrm>
            <a:off x="6828331" y="4387080"/>
            <a:ext cx="2019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5400" b="1" dirty="0"/>
              <a:t>G(F‘)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292999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 animBg="1"/>
      <p:bldP spid="15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87680"/>
            <a:ext cx="5074920" cy="3376691"/>
          </a:xfrm>
        </p:spPr>
        <p:txBody>
          <a:bodyPr/>
          <a:lstStyle/>
          <a:p>
            <a:r>
              <a:rPr lang="bs-Latn-BA" dirty="0"/>
              <a:t>Analogija AUTOMEHANIČARSKE</a:t>
            </a:r>
            <a:br>
              <a:rPr lang="bs-Latn-BA" dirty="0"/>
            </a:br>
            <a:r>
              <a:rPr lang="bs-Latn-BA" dirty="0"/>
              <a:t>RADNJE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74D5A57-3A19-4FF5-AE79-E10F2D358F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3077" r="230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6129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9DD4FED-C43E-4796-B86F-8B0CCFEBD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92512" y="1080581"/>
            <a:ext cx="1025718" cy="12845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5593B8-22FE-418C-AAB3-092534A536FB}"/>
              </a:ext>
            </a:extLst>
          </p:cNvPr>
          <p:cNvSpPr txBox="1"/>
          <p:nvPr/>
        </p:nvSpPr>
        <p:spPr>
          <a:xfrm>
            <a:off x="4920014" y="174635"/>
            <a:ext cx="356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5400" b="1" dirty="0"/>
              <a:t>F</a:t>
            </a:r>
            <a:endParaRPr lang="en-US" sz="5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0CE9B6-7642-446B-AF55-A43DF2373AE8}"/>
              </a:ext>
            </a:extLst>
          </p:cNvPr>
          <p:cNvSpPr txBox="1"/>
          <p:nvPr/>
        </p:nvSpPr>
        <p:spPr>
          <a:xfrm>
            <a:off x="1673626" y="2967335"/>
            <a:ext cx="846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5400" b="1" dirty="0"/>
              <a:t>F‘</a:t>
            </a:r>
            <a:endParaRPr lang="en-US" sz="5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447EA7-E230-4C4B-BC59-468BBF9E0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400741" y="768136"/>
            <a:ext cx="2289158" cy="1909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C79D11-336C-43F1-9BEA-25C08C67D0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387381" y="2375100"/>
            <a:ext cx="605035" cy="6050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9118FA-C92F-4E76-BF07-157E7ECC41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90859" y="3890665"/>
            <a:ext cx="2289158" cy="19094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B69276-DBFE-4966-837D-02454DB904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077499" y="5497629"/>
            <a:ext cx="605035" cy="60503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E4C793A-3FA6-4F52-A928-BB5D6836F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1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92512" y="4244859"/>
            <a:ext cx="959046" cy="1201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018395-893E-46C4-B067-589D8B6419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05747" y="4037510"/>
            <a:ext cx="2384148" cy="20523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AD52A9-E3EA-496A-BF76-ED4A583541F2}"/>
              </a:ext>
            </a:extLst>
          </p:cNvPr>
          <p:cNvSpPr txBox="1"/>
          <p:nvPr/>
        </p:nvSpPr>
        <p:spPr>
          <a:xfrm>
            <a:off x="5886254" y="3406588"/>
            <a:ext cx="2019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5400" b="1" dirty="0"/>
              <a:t>G(F‘)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133673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bs-Latn-BA" dirty="0"/>
              <a:t>Kritike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lvl="1"/>
            <a:r>
              <a:rPr lang="bs-Latn-BA" dirty="0"/>
              <a:t>LaForte, Hayes, Ford;</a:t>
            </a:r>
            <a:endParaRPr lang="en-US" dirty="0"/>
          </a:p>
          <a:p>
            <a:pPr lvl="1"/>
            <a:r>
              <a:rPr lang="bs-Latn-BA" dirty="0"/>
              <a:t>Bringsjord i Xiao;</a:t>
            </a:r>
          </a:p>
          <a:p>
            <a:pPr lvl="1"/>
            <a:r>
              <a:rPr lang="bs-Latn-BA" dirty="0"/>
              <a:t>Shapiro;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C7566-F74F-46CA-BE1A-3993BB9CA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773" y="115885"/>
            <a:ext cx="3109580" cy="4547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0089B-F22C-4EB7-B4BE-BE8D59D23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276" y="1276068"/>
            <a:ext cx="3109581" cy="3282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1CB314-0674-4C22-8F50-011C9D9A4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225" y="2624129"/>
            <a:ext cx="2523564" cy="40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7760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bs-Latn-BA" dirty="0"/>
              <a:t>HVALA NA PAŽNJI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bs-Latn-BA" dirty="0"/>
              <a:t>SADRŽAJ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r>
              <a:rPr lang="en-US" dirty="0"/>
              <a:t>Gödel</a:t>
            </a:r>
            <a:r>
              <a:rPr lang="bs-Latn-BA" dirty="0"/>
              <a:t>-ovi teoremi o nepotpunosti</a:t>
            </a:r>
          </a:p>
          <a:p>
            <a:r>
              <a:rPr lang="bs-Latn-BA" dirty="0"/>
              <a:t>John R. Lucas</a:t>
            </a:r>
            <a:endParaRPr lang="en-US" dirty="0"/>
          </a:p>
          <a:p>
            <a:r>
              <a:rPr lang="bs-Latn-BA" dirty="0"/>
              <a:t>Roger Penrose</a:t>
            </a:r>
            <a:endParaRPr lang="en-US" dirty="0"/>
          </a:p>
          <a:p>
            <a:r>
              <a:rPr lang="bs-Latn-BA" dirty="0"/>
              <a:t>Kritike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bs-Latn-BA" dirty="0"/>
              <a:t>Teoremi o nepotpunosti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5591759" cy="3407051"/>
          </a:xfrm>
        </p:spPr>
        <p:txBody>
          <a:bodyPr>
            <a:normAutofit/>
          </a:bodyPr>
          <a:lstStyle/>
          <a:p>
            <a:pPr lvl="1"/>
            <a:r>
              <a:rPr lang="bs-Latn-BA" dirty="0"/>
              <a:t>Kurt </a:t>
            </a:r>
            <a:r>
              <a:rPr lang="en-US" dirty="0"/>
              <a:t>Gödel</a:t>
            </a:r>
            <a:r>
              <a:rPr lang="bs-Latn-BA" dirty="0"/>
              <a:t>, 1931. godina, K</a:t>
            </a:r>
            <a:r>
              <a:rPr lang="en-US" dirty="0"/>
              <a:t>ö</a:t>
            </a:r>
            <a:r>
              <a:rPr lang="bs-Latn-BA" dirty="0"/>
              <a:t>nigsberg</a:t>
            </a:r>
            <a:endParaRPr lang="en-US" dirty="0"/>
          </a:p>
          <a:p>
            <a:pPr lvl="1"/>
            <a:r>
              <a:rPr lang="bs-Latn-BA" dirty="0"/>
              <a:t>John R. Lucas i Roger Penrose</a:t>
            </a:r>
          </a:p>
          <a:p>
            <a:pPr lvl="1"/>
            <a:r>
              <a:rPr lang="bs-Latn-BA" dirty="0"/>
              <a:t>„Bilo koji dosljedan formalan sistem u sklopu kojeg se može izraziti određena količina osnovne aritmetike nije kompletan, odnosno, postoje tvrdnje jezika u sistemu F koje se ne mogu dokazati, a ni osporiti u okviru tog sistema F“.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8B5AA-32A1-48DB-96B4-BDAB0756D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075"/>
          <a:stretch/>
        </p:blipFill>
        <p:spPr>
          <a:xfrm>
            <a:off x="7145851" y="1658352"/>
            <a:ext cx="4511746" cy="354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8752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291575-D874-428B-93E5-8C177396A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50" r="17545"/>
          <a:stretch/>
        </p:blipFill>
        <p:spPr>
          <a:xfrm>
            <a:off x="5791200" y="2893181"/>
            <a:ext cx="3785938" cy="3146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bs-Latn-BA" dirty="0"/>
              <a:t>„Ova formula nije dokaziva unutar sistema“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5591759" cy="3407051"/>
          </a:xfrm>
        </p:spPr>
        <p:txBody>
          <a:bodyPr>
            <a:normAutofit/>
          </a:bodyPr>
          <a:lstStyle/>
          <a:p>
            <a:pPr lvl="1"/>
            <a:r>
              <a:rPr lang="bs-Latn-BA" dirty="0"/>
              <a:t>Šta se dešava ukoliko je ova formula dokaziva unutar sistema?</a:t>
            </a:r>
          </a:p>
          <a:p>
            <a:pPr lvl="1"/>
            <a:r>
              <a:rPr lang="bs-Latn-BA" dirty="0"/>
              <a:t>Šta se dešava ukoliko je formula nedokaziva unutar sistema?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6582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bs-Latn-BA" dirty="0"/>
              <a:t>Gödel-ova rečenica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5591759" cy="3407051"/>
          </a:xfrm>
        </p:spPr>
        <p:txBody>
          <a:bodyPr>
            <a:normAutofit/>
          </a:bodyPr>
          <a:lstStyle/>
          <a:p>
            <a:pPr lvl="1"/>
            <a:r>
              <a:rPr lang="bs-Latn-BA" dirty="0"/>
              <a:t>ChatGPT vs Microsoft Copilot.</a:t>
            </a:r>
          </a:p>
          <a:p>
            <a:pPr lvl="1"/>
            <a:r>
              <a:rPr lang="bs-Latn-BA" dirty="0"/>
              <a:t>Kakvo pitanje postaviti?</a:t>
            </a:r>
          </a:p>
          <a:p>
            <a:pPr lvl="1"/>
            <a:endParaRPr lang="bs-Latn-BA" dirty="0"/>
          </a:p>
          <a:p>
            <a:pPr lvl="1"/>
            <a:endParaRPr lang="bs-Latn-BA" dirty="0"/>
          </a:p>
          <a:p>
            <a:pPr lvl="1"/>
            <a:endParaRPr lang="bs-Latn-BA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AE44B2A-16D0-4B6F-ADB3-08DC9EA1C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5247" y="2686018"/>
            <a:ext cx="1712482" cy="1485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2CF26A-8BF0-4C08-923A-41214B1CA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4359" y="4643867"/>
            <a:ext cx="1712482" cy="17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196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bs-Latn-BA" dirty="0"/>
              <a:t>John r. LUCAS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5168059" cy="3407051"/>
          </a:xfrm>
        </p:spPr>
        <p:txBody>
          <a:bodyPr>
            <a:normAutofit/>
          </a:bodyPr>
          <a:lstStyle/>
          <a:p>
            <a:pPr lvl="1"/>
            <a:r>
              <a:rPr lang="bs-Latn-BA" dirty="0"/>
              <a:t>„Ova formula nije dokaziva unutar sistema“</a:t>
            </a:r>
          </a:p>
          <a:p>
            <a:pPr lvl="1"/>
            <a:r>
              <a:rPr lang="bs-Latn-BA" dirty="0"/>
              <a:t>Mind, Machines and </a:t>
            </a:r>
            <a:r>
              <a:rPr lang="en-US" dirty="0"/>
              <a:t>Gödel</a:t>
            </a:r>
          </a:p>
          <a:p>
            <a:pPr lvl="1"/>
            <a:r>
              <a:rPr lang="bs-Latn-BA" dirty="0"/>
              <a:t>„Nema šanse da mašina nešto napravi sama“</a:t>
            </a:r>
            <a:endParaRPr lang="en-US" dirty="0"/>
          </a:p>
          <a:p>
            <a:pPr lvl="1"/>
            <a:r>
              <a:rPr lang="bs-Latn-BA" dirty="0"/>
              <a:t>Ljudski um nije superioran u odnosu na sve mašine;</a:t>
            </a:r>
            <a:endParaRPr lang="en-US" dirty="0"/>
          </a:p>
          <a:p>
            <a:pPr lvl="1"/>
            <a:r>
              <a:rPr lang="bs-Latn-BA" dirty="0"/>
              <a:t>Može li mašina biti jednaka ljudskom umu?;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D695C-B152-495B-A650-C47EC3493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928" y="2321859"/>
            <a:ext cx="3419310" cy="334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925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bs-Latn-BA" dirty="0"/>
              <a:t>Analogija biblioteke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DE1DFEB-C316-4A26-91BC-6308217BBB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3083" r="230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6A4C13-59D1-45A9-B9BA-24850ED571F4}"/>
              </a:ext>
            </a:extLst>
          </p:cNvPr>
          <p:cNvSpPr/>
          <p:nvPr/>
        </p:nvSpPr>
        <p:spPr>
          <a:xfrm>
            <a:off x="6363970" y="656077"/>
            <a:ext cx="2237908" cy="21336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AD52A9-E3EA-496A-BF76-ED4A583541F2}"/>
              </a:ext>
            </a:extLst>
          </p:cNvPr>
          <p:cNvSpPr txBox="1"/>
          <p:nvPr/>
        </p:nvSpPr>
        <p:spPr>
          <a:xfrm>
            <a:off x="1237130" y="1430489"/>
            <a:ext cx="5710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600" b="1" dirty="0"/>
              <a:t>Dekameron</a:t>
            </a:r>
          </a:p>
          <a:p>
            <a:r>
              <a:rPr lang="bs-Latn-BA" sz="1600" b="1" dirty="0"/>
              <a:t>Zbirka novela Giovani-a Boccaccio-a</a:t>
            </a:r>
            <a:endParaRPr lang="en-US" sz="16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20DAD5-A104-406C-8C78-37469B1D177A}"/>
              </a:ext>
            </a:extLst>
          </p:cNvPr>
          <p:cNvSpPr/>
          <p:nvPr/>
        </p:nvSpPr>
        <p:spPr>
          <a:xfrm>
            <a:off x="6363970" y="3656439"/>
            <a:ext cx="2237908" cy="21336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2EB77FDC-0BAA-481A-9359-276CE3482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9882" y="1265676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E3EB8B-DE2A-4ED0-A0E7-A2B4035182E2}"/>
              </a:ext>
            </a:extLst>
          </p:cNvPr>
          <p:cNvSpPr txBox="1"/>
          <p:nvPr/>
        </p:nvSpPr>
        <p:spPr>
          <a:xfrm>
            <a:off x="1237130" y="4385537"/>
            <a:ext cx="5710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600" b="1" dirty="0"/>
              <a:t>Mind, Machines and Gödel</a:t>
            </a:r>
          </a:p>
          <a:p>
            <a:r>
              <a:rPr lang="bs-Latn-BA" sz="1600" b="1" dirty="0"/>
              <a:t>Ova knjiga se ne nalazi u sistemu</a:t>
            </a:r>
            <a:endParaRPr lang="en-US" sz="1600" b="1" dirty="0"/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98A0F80A-98AE-407B-B16F-4328C22FC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29200" y="42207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09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11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bs-Latn-BA" dirty="0"/>
              <a:t>ROGER PENROSE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5752180" cy="3407051"/>
          </a:xfrm>
        </p:spPr>
        <p:txBody>
          <a:bodyPr>
            <a:normAutofit/>
          </a:bodyPr>
          <a:lstStyle/>
          <a:p>
            <a:pPr lvl="1"/>
            <a:r>
              <a:rPr lang="bs-Latn-BA" dirty="0"/>
              <a:t>„The Emperor‘s New Mind“</a:t>
            </a:r>
            <a:endParaRPr lang="en-US" dirty="0"/>
          </a:p>
          <a:p>
            <a:pPr lvl="1"/>
            <a:r>
              <a:rPr lang="bs-Latn-BA" dirty="0"/>
              <a:t>Matematičko razmišljanje nije moguće enkapsulirati u neki čisto računarski model misli;</a:t>
            </a:r>
            <a:endParaRPr lang="en-US" dirty="0"/>
          </a:p>
          <a:p>
            <a:pPr lvl="1"/>
            <a:r>
              <a:rPr lang="bs-Latn-BA" dirty="0"/>
              <a:t>„Shadows of the mind“</a:t>
            </a:r>
            <a:endParaRPr lang="en-US" dirty="0"/>
          </a:p>
          <a:p>
            <a:pPr lvl="1"/>
            <a:r>
              <a:rPr lang="bs-Latn-BA" dirty="0"/>
              <a:t>„Beyond the Doubting of A Shadow“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ECFA5-B14A-46ED-946C-608636415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046" y="1569853"/>
            <a:ext cx="2992304" cy="398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795</TotalTime>
  <Words>279</Words>
  <Application>Microsoft Office PowerPoint</Application>
  <PresentationFormat>Widescreen</PresentationFormat>
  <Paragraphs>69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Tenorite</vt:lpstr>
      <vt:lpstr>Custom</vt:lpstr>
      <vt:lpstr>Gödel-ov argument protiv jake umjetne inteligencije</vt:lpstr>
      <vt:lpstr>SADRŽAJ</vt:lpstr>
      <vt:lpstr>Teoremi o nepotpunosti</vt:lpstr>
      <vt:lpstr>„Ova formula nije dokaziva unutar sistema“</vt:lpstr>
      <vt:lpstr>Gödel-ova rečenica</vt:lpstr>
      <vt:lpstr>John r. LUCAS</vt:lpstr>
      <vt:lpstr>Analogija biblioteke</vt:lpstr>
      <vt:lpstr>PowerPoint Presentation</vt:lpstr>
      <vt:lpstr>ROGER PENROSE</vt:lpstr>
      <vt:lpstr>PowerPoint Presentation</vt:lpstr>
      <vt:lpstr>Analogija AUTOMEHANIČARSKE RADNJE</vt:lpstr>
      <vt:lpstr>PowerPoint Presentation</vt:lpstr>
      <vt:lpstr>Kritike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Gödel-ov argument protiv jake umjetne inteligencije</dc:title>
  <dc:creator>Zaim Mehić</dc:creator>
  <cp:lastModifiedBy>Zaim Mehić</cp:lastModifiedBy>
  <cp:revision>5</cp:revision>
  <dcterms:created xsi:type="dcterms:W3CDTF">2024-11-18T12:03:51Z</dcterms:created>
  <dcterms:modified xsi:type="dcterms:W3CDTF">2024-12-02T09:53:13Z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